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84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1" r:id="rId26"/>
    <p:sldId id="282" r:id="rId27"/>
    <p:sldId id="280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2476D"/>
    <a:srgbClr val="424357"/>
    <a:srgbClr val="7F7C96"/>
    <a:srgbClr val="000099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>
        <p:scale>
          <a:sx n="50" d="100"/>
          <a:sy n="50" d="100"/>
        </p:scale>
        <p:origin x="115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742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3386" y="5994400"/>
            <a:ext cx="10464801" cy="38926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3386" y="4399192"/>
            <a:ext cx="10464801" cy="562363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-27094" y="541866"/>
            <a:ext cx="13058988" cy="8705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idx="21"/>
          </p:nvPr>
        </p:nvSpPr>
        <p:spPr>
          <a:xfrm>
            <a:off x="1667183" y="1009226"/>
            <a:ext cx="9672321" cy="64482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8666" y="7321973"/>
            <a:ext cx="12327468" cy="84666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sz="half" idx="21"/>
          </p:nvPr>
        </p:nvSpPr>
        <p:spPr>
          <a:xfrm>
            <a:off x="6841066" y="1727199"/>
            <a:ext cx="6116322" cy="61163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</p:spPr>
        <p:txBody>
          <a:bodyPr anchor="ctr"/>
          <a:lstStyle>
            <a:lvl1pPr marL="449791" indent="-449791" algn="l">
              <a:spcBef>
                <a:spcPts val="4100"/>
              </a:spcBef>
              <a:buSzPct val="125000"/>
              <a:buChar char="•"/>
              <a:defRPr sz="3400"/>
            </a:lvl1pPr>
            <a:lvl2pPr marL="1084791" indent="-449791" algn="l">
              <a:spcBef>
                <a:spcPts val="4100"/>
              </a:spcBef>
              <a:buSzPct val="125000"/>
              <a:buChar char="•"/>
              <a:defRPr sz="3400"/>
            </a:lvl2pPr>
            <a:lvl3pPr marL="1719791" indent="-449791" algn="l">
              <a:spcBef>
                <a:spcPts val="4100"/>
              </a:spcBef>
              <a:buSzPct val="125000"/>
              <a:buChar char="•"/>
              <a:defRPr sz="3400"/>
            </a:lvl3pPr>
            <a:lvl4pPr marL="2354791" indent="-449791" algn="l">
              <a:spcBef>
                <a:spcPts val="4100"/>
              </a:spcBef>
              <a:buSzPct val="125000"/>
              <a:buChar char="•"/>
              <a:defRPr sz="3400"/>
            </a:lvl4pPr>
            <a:lvl5pPr marL="2989791" indent="-449791" algn="l">
              <a:spcBef>
                <a:spcPts val="4100"/>
              </a:spcBef>
              <a:buSzPct val="125000"/>
              <a:buChar char="•"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sz="half" idx="21"/>
          </p:nvPr>
        </p:nvSpPr>
        <p:spPr>
          <a:xfrm>
            <a:off x="5845386" y="2898986"/>
            <a:ext cx="7437122" cy="49580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</p:spPr>
        <p:txBody>
          <a:bodyPr anchor="ctr"/>
          <a:lstStyle>
            <a:lvl1pPr marL="382336" indent="-382336" algn="l">
              <a:spcBef>
                <a:spcPts val="3200"/>
              </a:spcBef>
              <a:buSzPct val="125000"/>
              <a:buChar char="•"/>
              <a:defRPr sz="2600"/>
            </a:lvl1pPr>
            <a:lvl2pPr marL="941136" indent="-382336" algn="l">
              <a:spcBef>
                <a:spcPts val="3200"/>
              </a:spcBef>
              <a:buSzPct val="125000"/>
              <a:buChar char="•"/>
              <a:defRPr sz="2600"/>
            </a:lvl2pPr>
            <a:lvl3pPr marL="1499936" indent="-382336" algn="l">
              <a:spcBef>
                <a:spcPts val="3200"/>
              </a:spcBef>
              <a:buSzPct val="125000"/>
              <a:buChar char="•"/>
              <a:defRPr sz="2600"/>
            </a:lvl3pPr>
            <a:lvl4pPr marL="2058736" indent="-382336" algn="l">
              <a:spcBef>
                <a:spcPts val="3200"/>
              </a:spcBef>
              <a:buSzPct val="125000"/>
              <a:buChar char="•"/>
              <a:defRPr sz="2600"/>
            </a:lvl4pPr>
            <a:lvl5pPr marL="2617536" indent="-382336" algn="l">
              <a:spcBef>
                <a:spcPts val="3200"/>
              </a:spcBef>
              <a:buSzPct val="125000"/>
              <a:buChar char="•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</p:spPr>
        <p:txBody>
          <a:bodyPr anchor="ctr"/>
          <a:lstStyle>
            <a:lvl1pPr marL="449791" indent="-449791" algn="l">
              <a:spcBef>
                <a:spcPts val="4100"/>
              </a:spcBef>
              <a:buSzPct val="125000"/>
              <a:buChar char="•"/>
              <a:defRPr sz="3400"/>
            </a:lvl1pPr>
            <a:lvl2pPr marL="1084791" indent="-449791" algn="l">
              <a:spcBef>
                <a:spcPts val="4100"/>
              </a:spcBef>
              <a:buSzPct val="125000"/>
              <a:buChar char="•"/>
              <a:defRPr sz="3400"/>
            </a:lvl2pPr>
            <a:lvl3pPr marL="1719791" indent="-449791" algn="l">
              <a:spcBef>
                <a:spcPts val="4100"/>
              </a:spcBef>
              <a:buSzPct val="125000"/>
              <a:buChar char="•"/>
              <a:defRPr sz="3400"/>
            </a:lvl3pPr>
            <a:lvl4pPr marL="2354791" indent="-449791" algn="l">
              <a:spcBef>
                <a:spcPts val="4100"/>
              </a:spcBef>
              <a:buSzPct val="125000"/>
              <a:buChar char="•"/>
              <a:defRPr sz="3400"/>
            </a:lvl4pPr>
            <a:lvl5pPr marL="2989791" indent="-449791" algn="l">
              <a:spcBef>
                <a:spcPts val="4100"/>
              </a:spcBef>
              <a:buSzPct val="125000"/>
              <a:buChar char="•"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8160173" y="4978400"/>
            <a:ext cx="4439921" cy="29599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quarter" idx="22"/>
          </p:nvPr>
        </p:nvSpPr>
        <p:spPr>
          <a:xfrm>
            <a:off x="8405706" y="1679786"/>
            <a:ext cx="3948855" cy="39488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528321" y="1822026"/>
            <a:ext cx="9174482" cy="6116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2590" y="8195733"/>
            <a:ext cx="292846" cy="276893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ps of caustics by reflection in a convex billiard table"/>
          <p:cNvSpPr txBox="1"/>
          <p:nvPr/>
        </p:nvSpPr>
        <p:spPr>
          <a:xfrm>
            <a:off x="2489729" y="2892946"/>
            <a:ext cx="6950834" cy="31658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Gil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(CIMAT, Guanajuato, Mexico)</a:t>
            </a:r>
          </a:p>
          <a:p>
            <a:pPr algn="l" defTabSz="325120">
              <a:spcBef>
                <a:spcPts val="8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joint  with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Sergei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Tabachnikov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Penn State</a:t>
            </a:r>
            <a:r>
              <a:rPr lang="en-US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 defTabSz="325120">
              <a:spcBef>
                <a:spcPts val="8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0" i="1" dirty="0">
                <a:sym typeface="Arial"/>
              </a:rPr>
              <a:t>Am. Math. Monthly (21 March, 2023, online</a:t>
            </a:r>
            <a:r>
              <a:rPr lang="en-US" sz="2400" b="0" i="1" dirty="0" smtClean="0">
                <a:sym typeface="Arial"/>
              </a:rPr>
              <a:t>)</a:t>
            </a:r>
          </a:p>
          <a:p>
            <a:pPr algn="l" defTabSz="325120">
              <a:spcBef>
                <a:spcPts val="8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arxiv.org/abs/2112.07852</a:t>
            </a:r>
          </a:p>
          <a:p>
            <a:pPr algn="l" defTabSz="325120">
              <a:spcBef>
                <a:spcPts val="8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en-US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25120">
              <a:lnSpc>
                <a:spcPts val="4900"/>
              </a:lnSpc>
              <a:spcBef>
                <a:spcPts val="8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n-US" b="0" dirty="0" smtClean="0">
                <a:solidFill>
                  <a:srgbClr val="0000FF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Toulouse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, Sept 14,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2023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773" y="6188292"/>
            <a:ext cx="2503663" cy="2700286"/>
          </a:xfrm>
          <a:prstGeom prst="rect">
            <a:avLst/>
          </a:prstGeom>
          <a:ln w="3175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1253" y="6589173"/>
            <a:ext cx="3822224" cy="2315654"/>
          </a:xfrm>
          <a:prstGeom prst="rect">
            <a:avLst/>
          </a:prstGeom>
          <a:ln w="3175">
            <a:miter lim="400000"/>
          </a:ln>
        </p:spPr>
      </p:pic>
      <p:pic>
        <p:nvPicPr>
          <p:cNvPr id="124" name="caustic1.gif" descr="caustic1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6702" y="6188292"/>
            <a:ext cx="2700286" cy="27002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usps of caustics by reflection in a convex billiard table"/>
          <p:cNvSpPr txBox="1"/>
          <p:nvPr/>
        </p:nvSpPr>
        <p:spPr>
          <a:xfrm>
            <a:off x="2622779" y="1010379"/>
            <a:ext cx="7779586" cy="12858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Cusps of caustics by reflection </a:t>
            </a:r>
            <a:endParaRPr lang="en-US" sz="4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convex billiard </a:t>
            </a:r>
            <a:r>
              <a:rPr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evol8.gif" descr="evol8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037" y="-423896"/>
            <a:ext cx="8738726" cy="87387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n=1 (catacaustic): the locus of 2nd foci of osculating Kepler conics, via a string construction"/>
          <p:cNvSpPr txBox="1"/>
          <p:nvPr/>
        </p:nvSpPr>
        <p:spPr>
          <a:xfrm>
            <a:off x="459302" y="8026776"/>
            <a:ext cx="11487762" cy="10088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 rtl="1"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caustic by reflection</a:t>
            </a:r>
            <a:r>
              <a:rPr dirty="0" smtClean="0"/>
              <a:t> </a:t>
            </a:r>
            <a:r>
              <a:rPr dirty="0"/>
              <a:t>(</a:t>
            </a:r>
            <a:r>
              <a:rPr dirty="0" err="1"/>
              <a:t>catacaustic</a:t>
            </a:r>
            <a:r>
              <a:rPr dirty="0"/>
              <a:t>): the locus of 2nd foci of osculating Kepler conics, via a string construction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fronts6.gif" descr="fronts6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891" y="304800"/>
            <a:ext cx="8837018" cy="883701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wave fronts in elliptical pool."/>
          <p:cNvSpPr txBox="1"/>
          <p:nvPr/>
        </p:nvSpPr>
        <p:spPr>
          <a:xfrm>
            <a:off x="4235435" y="8453190"/>
            <a:ext cx="4785800" cy="4946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 rtl="1"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wave fronts in elliptical pool.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sps of caustics by reflection in a convex billiard table"/>
              <p:cNvSpPr txBox="1"/>
              <p:nvPr/>
            </p:nvSpPr>
            <p:spPr>
              <a:xfrm>
                <a:off x="1380121" y="1411675"/>
                <a:ext cx="11184836" cy="1532043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7093" tIns="27093" rIns="27093" bIns="27093" anchor="ctr">
                <a:spAutoFit/>
              </a:bodyPr>
              <a:lstStyle>
                <a:lvl1pPr>
                  <a:defRPr sz="3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algn="l"/>
                <a:r>
                  <a:rPr lang="en-US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Theorem: </a:t>
                </a:r>
                <a:r>
                  <a:rPr lang="en-US" b="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every oval (strictly convex compact table), a generic light source in its interior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b="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Roman"/>
                    <a:cs typeface="Arial" panose="020B0604020202020204" pitchFamily="34" charset="0"/>
                    <a:sym typeface="Times Roman"/>
                  </a:rPr>
                  <a:t>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Roman"/>
                        <a:cs typeface="Arial" panose="020B0604020202020204" pitchFamily="34" charset="0"/>
                        <a:sym typeface="Times Roman"/>
                      </a:rPr>
                      <m:t>𝑛</m:t>
                    </m:r>
                  </m:oMath>
                </a14:m>
                <a:r>
                  <a:rPr lang="en-US" b="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Roman"/>
                    <a:cs typeface="Arial" panose="020B0604020202020204" pitchFamily="34" charset="0"/>
                    <a:sym typeface="Times Roman"/>
                  </a:rPr>
                  <a:t>-</a:t>
                </a:r>
                <a:r>
                  <a:rPr lang="en-US" b="0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Roman"/>
                    <a:cs typeface="Arial" panose="020B0604020202020204" pitchFamily="34" charset="0"/>
                    <a:sym typeface="Times Roman"/>
                  </a:rPr>
                  <a:t>th</a:t>
                </a:r>
                <a:r>
                  <a:rPr lang="en-US" b="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Roman"/>
                    <a:cs typeface="Arial" panose="020B0604020202020204" pitchFamily="34" charset="0"/>
                    <a:sym typeface="Times Roman"/>
                  </a:rPr>
                  <a:t> caustic by reflection has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Roman"/>
                        <a:cs typeface="Arial" panose="020B0604020202020204" pitchFamily="34" charset="0"/>
                        <a:sym typeface="Times Roman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Roman"/>
                        <a:cs typeface="Arial" panose="020B0604020202020204" pitchFamily="34" charset="0"/>
                        <a:sym typeface="Times Roman"/>
                      </a:rPr>
                      <m:t>4</m:t>
                    </m:r>
                  </m:oMath>
                </a14:m>
                <a:r>
                  <a:rPr lang="en-US" b="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Roman"/>
                    <a:cs typeface="Arial" panose="020B0604020202020204" pitchFamily="34" charset="0"/>
                    <a:sym typeface="Times Roman"/>
                  </a:rPr>
                  <a:t> cusps. </a:t>
                </a:r>
                <a:endParaRPr lang="en-US" b="0" i="1" dirty="0">
                  <a:solidFill>
                    <a:schemeClr val="tx1"/>
                  </a:solidFill>
                  <a:latin typeface="Arial" panose="020B0604020202020204" pitchFamily="34" charset="0"/>
                  <a:ea typeface="Times Roman"/>
                  <a:cs typeface="Arial" panose="020B0604020202020204" pitchFamily="34" charset="0"/>
                  <a:sym typeface="Times Roman"/>
                </a:endParaRPr>
              </a:p>
            </p:txBody>
          </p:sp>
        </mc:Choice>
        <mc:Fallback xmlns="">
          <p:sp>
            <p:nvSpPr>
              <p:cNvPr id="4" name="Cusps of caustics by reflection in a convex billiard tab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121" y="1411675"/>
                <a:ext cx="11184836" cy="1532043"/>
              </a:xfrm>
              <a:prstGeom prst="rect">
                <a:avLst/>
              </a:prstGeom>
              <a:blipFill>
                <a:blip r:embed="rId4"/>
                <a:stretch>
                  <a:fillRect l="-1962" t="-5976" b="-13944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855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jecture: there are 4 cusps (exactly) iff the billard table is an ellipse"/>
          <p:cNvSpPr txBox="1"/>
          <p:nvPr/>
        </p:nvSpPr>
        <p:spPr>
          <a:xfrm>
            <a:off x="501941" y="8265304"/>
            <a:ext cx="12590198" cy="531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rtl="1"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Conjecture:</a:t>
            </a:r>
            <a:r>
              <a:rPr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there are 4 cusps (exactly)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iff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billard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table is an ellipse </a:t>
            </a:r>
          </a:p>
        </p:txBody>
      </p:sp>
      <p:pic>
        <p:nvPicPr>
          <p:cNvPr id="146" name="three1.pdf" descr="thre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8768" y="718207"/>
            <a:ext cx="3929408" cy="2438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7" name="caustic2.pdf" descr="caustic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714" y="376001"/>
            <a:ext cx="3122812" cy="3122813"/>
          </a:xfrm>
          <a:prstGeom prst="rect">
            <a:avLst/>
          </a:prstGeom>
          <a:ln w="3175">
            <a:miter lim="400000"/>
          </a:ln>
        </p:spPr>
      </p:pic>
      <p:pic>
        <p:nvPicPr>
          <p:cNvPr id="148" name="caustic5.pdf" descr="caustic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9605" y="4666826"/>
            <a:ext cx="3122812" cy="3122812"/>
          </a:xfrm>
          <a:prstGeom prst="rect">
            <a:avLst/>
          </a:prstGeom>
          <a:ln w="3175">
            <a:miter lim="400000"/>
          </a:ln>
        </p:spPr>
      </p:pic>
      <p:pic>
        <p:nvPicPr>
          <p:cNvPr id="149" name="caustic8.pdf" descr="caustic8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39047" y="4666826"/>
            <a:ext cx="3122813" cy="3122812"/>
          </a:xfrm>
          <a:prstGeom prst="rect">
            <a:avLst/>
          </a:prstGeom>
          <a:ln w="3175">
            <a:miter lim="400000"/>
          </a:ln>
        </p:spPr>
      </p:pic>
      <p:sp>
        <p:nvSpPr>
          <p:cNvPr id="150" name="n=1,2,3"/>
          <p:cNvSpPr txBox="1"/>
          <p:nvPr/>
        </p:nvSpPr>
        <p:spPr>
          <a:xfrm>
            <a:off x="1282092" y="1090521"/>
            <a:ext cx="1154375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rtl="1">
              <a:defRPr sz="2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 dirty="0"/>
              <a:t>n</a:t>
            </a:r>
            <a:r>
              <a:rPr dirty="0"/>
              <a:t>=</a:t>
            </a:r>
            <a:r>
              <a:rPr dirty="0">
                <a:solidFill>
                  <a:srgbClr val="FF0000"/>
                </a:solidFill>
              </a:rPr>
              <a:t>1</a:t>
            </a:r>
            <a:r>
              <a:rPr dirty="0"/>
              <a:t>,</a:t>
            </a:r>
            <a:r>
              <a:rPr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dirty="0"/>
              <a:t>,</a:t>
            </a:r>
            <a:r>
              <a:rPr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1" name="n=2"/>
          <p:cNvSpPr txBox="1"/>
          <p:nvPr/>
        </p:nvSpPr>
        <p:spPr>
          <a:xfrm>
            <a:off x="8338030" y="1110581"/>
            <a:ext cx="623034" cy="4454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rtl="1">
              <a:defRPr sz="2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/>
              <a:t>n</a:t>
            </a:r>
            <a:r>
              <a:t>=2</a:t>
            </a:r>
          </a:p>
        </p:txBody>
      </p:sp>
      <p:sp>
        <p:nvSpPr>
          <p:cNvPr id="152" name="n=8"/>
          <p:cNvSpPr txBox="1"/>
          <p:nvPr/>
        </p:nvSpPr>
        <p:spPr>
          <a:xfrm>
            <a:off x="8338030" y="4654059"/>
            <a:ext cx="623034" cy="4454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rtl="1">
              <a:defRPr sz="2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 dirty="0"/>
              <a:t>n</a:t>
            </a:r>
            <a:r>
              <a:rPr dirty="0"/>
              <a:t>=8</a:t>
            </a:r>
          </a:p>
        </p:txBody>
      </p:sp>
      <p:sp>
        <p:nvSpPr>
          <p:cNvPr id="153" name="n=5"/>
          <p:cNvSpPr txBox="1"/>
          <p:nvPr/>
        </p:nvSpPr>
        <p:spPr>
          <a:xfrm>
            <a:off x="1293763" y="4654059"/>
            <a:ext cx="623034" cy="4454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rtl="1">
              <a:defRPr sz="28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 dirty="0"/>
              <a:t>n</a:t>
            </a:r>
            <a:r>
              <a:rPr dirty="0"/>
              <a:t>=5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37552" b="19953"/>
          <a:stretch>
            <a:fillRect/>
          </a:stretch>
        </p:blipFill>
        <p:spPr>
          <a:xfrm>
            <a:off x="667968" y="3638914"/>
            <a:ext cx="10949201" cy="3489519"/>
          </a:xfrm>
          <a:prstGeom prst="rect">
            <a:avLst/>
          </a:prstGeom>
          <a:ln w="3175">
            <a:miter lim="400000"/>
          </a:ln>
        </p:spPr>
      </p:pic>
      <p:sp>
        <p:nvSpPr>
          <p:cNvPr id="162" name="Motivation 1"/>
          <p:cNvSpPr txBox="1"/>
          <p:nvPr/>
        </p:nvSpPr>
        <p:spPr>
          <a:xfrm>
            <a:off x="1356769" y="1127903"/>
            <a:ext cx="4785800" cy="531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 rtl="1">
              <a:defRPr sz="3100" b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Motivation 1 </a:t>
            </a:r>
          </a:p>
        </p:txBody>
      </p:sp>
      <p:sp>
        <p:nvSpPr>
          <p:cNvPr id="163" name="Jacobi’s “Last Geometric Statement” (1843): the conjugate locus of a non-umbilical point of an ellipsoid has exactly four cusps."/>
          <p:cNvSpPr txBox="1"/>
          <p:nvPr/>
        </p:nvSpPr>
        <p:spPr>
          <a:xfrm>
            <a:off x="1356769" y="1813395"/>
            <a:ext cx="10571995" cy="14397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/>
          <a:p>
            <a:pPr algn="l" defTabSz="457200">
              <a:spcBef>
                <a:spcPts val="200"/>
              </a:spcBef>
              <a:defRPr sz="3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Jacobi’s “Last Geometric Statement” (1843):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the conjugate locus of a non-umbilical point of an ellipsoid has exactly four cusps. </a:t>
            </a:r>
          </a:p>
        </p:txBody>
      </p:sp>
      <p:sp>
        <p:nvSpPr>
          <p:cNvPr id="164" name="Generalization…"/>
          <p:cNvSpPr txBox="1"/>
          <p:nvPr/>
        </p:nvSpPr>
        <p:spPr>
          <a:xfrm>
            <a:off x="1587896" y="7790042"/>
            <a:ext cx="9829008" cy="1465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 defTabSz="457200">
              <a:spcBef>
                <a:spcPts val="200"/>
              </a:spcBef>
              <a:defRPr sz="3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Generalization </a:t>
            </a:r>
          </a:p>
          <a:p>
            <a:pPr algn="l" defTabSz="457200">
              <a:spcBef>
                <a:spcPts val="200"/>
              </a:spcBef>
              <a:defRPr sz="30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i="1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conjugate locus of a generic point on a convex surface has </a:t>
            </a:r>
            <a:r>
              <a:rPr b="1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at least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4 cusps; </a:t>
            </a:r>
            <a:r>
              <a:rPr b="1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exactly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4 for an ellipsoid. </a:t>
            </a:r>
            <a:endParaRPr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Jacobi’s “Last Geometric Statement” proved for…"/>
              <p:cNvSpPr txBox="1"/>
              <p:nvPr/>
            </p:nvSpPr>
            <p:spPr>
              <a:xfrm>
                <a:off x="985571" y="1548514"/>
                <a:ext cx="11538937" cy="2670816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7093" tIns="27093" rIns="27093" bIns="27093" anchor="ctr">
                <a:spAutoFit/>
              </a:bodyPr>
              <a:lstStyle/>
              <a:p>
                <a:pPr algn="l" defTabSz="457200">
                  <a:spcBef>
                    <a:spcPts val="1200"/>
                  </a:spcBef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Jacobi’s “Last Geometric Statement” proved for </a:t>
                </a:r>
                <a:endParaRPr lang="en-US" b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96874" indent="-396874" algn="l" defTabSz="457200">
                  <a:spcBef>
                    <a:spcPts val="1200"/>
                  </a:spcBef>
                  <a:buSzPct val="125000"/>
                  <a:buChar char="-"/>
                  <a:defRPr sz="28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baseline="28571" dirty="0">
                    <a:latin typeface="Arial" panose="020B0604020202020204" pitchFamily="34" charset="0"/>
                    <a:cs typeface="Arial" panose="020B0604020202020204" pitchFamily="34" charset="0"/>
                  </a:rPr>
                  <a:t>st </a:t>
                </a:r>
                <a:r>
                  <a:rPr lang="en-US" baseline="2857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caustic, ellipsoid, 4 cusps: Itoh &amp;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Kiyohara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(2004) </a:t>
                </a:r>
              </a:p>
              <a:p>
                <a:pPr marL="396874" indent="-396874" algn="l" defTabSz="457200">
                  <a:spcBef>
                    <a:spcPts val="1200"/>
                  </a:spcBef>
                  <a:buSzPct val="125000"/>
                  <a:buChar char="-"/>
                  <a:defRPr sz="28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baseline="28571" dirty="0">
                    <a:latin typeface="Arial" panose="020B0604020202020204" pitchFamily="34" charset="0"/>
                    <a:cs typeface="Arial" panose="020B0604020202020204" pitchFamily="34" charset="0"/>
                  </a:rPr>
                  <a:t>st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caustic, convex surfaces,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cusps: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Caratheodory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(1912),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Waters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(2019)</a:t>
                </a:r>
              </a:p>
              <a:p>
                <a:pPr marL="396874" indent="-396874" algn="l" defTabSz="457200">
                  <a:spcBef>
                    <a:spcPts val="1200"/>
                  </a:spcBef>
                  <a:buSzPct val="125000"/>
                  <a:buChar char="-"/>
                  <a:defRPr sz="2800" b="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&gt; 1</a:t>
                </a:r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caustics : open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(experiments, R Sinclair) </a:t>
                </a: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6" name="Jacobi’s “Last Geometric Statement” proved fo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1" y="1548514"/>
                <a:ext cx="11538937" cy="2670816"/>
              </a:xfrm>
              <a:prstGeom prst="rect">
                <a:avLst/>
              </a:prstGeom>
              <a:blipFill>
                <a:blip r:embed="rId7"/>
                <a:stretch>
                  <a:fillRect l="-1955" t="-2511" r="-1057" b="-8447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39" y="4742131"/>
            <a:ext cx="1993396" cy="2593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57" y="4742131"/>
            <a:ext cx="1959868" cy="2596901"/>
          </a:xfrm>
          <a:prstGeom prst="rect">
            <a:avLst/>
          </a:prstGeom>
        </p:spPr>
      </p:pic>
      <p:sp>
        <p:nvSpPr>
          <p:cNvPr id="7" name="Jacobi’s “Last Geometric Statement” proved for…"/>
          <p:cNvSpPr txBox="1"/>
          <p:nvPr/>
        </p:nvSpPr>
        <p:spPr>
          <a:xfrm>
            <a:off x="985570" y="7862205"/>
            <a:ext cx="11538937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caustic (black) 2</a:t>
            </a:r>
            <a:r>
              <a:rPr lang="en-US" sz="24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(grey) and 3</a:t>
            </a:r>
            <a:r>
              <a:rPr lang="en-US" sz="24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(white), from a </a:t>
            </a:r>
            <a:r>
              <a:rPr lang="en-US" sz="2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en-US" sz="2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triaxial</a:t>
            </a: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ellipsoid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1" y="355600"/>
            <a:ext cx="11623963" cy="871797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819" y="346364"/>
            <a:ext cx="11951854" cy="896389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429" y="-1"/>
            <a:ext cx="12155055" cy="911629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ps of caustics by reflection in a convex billiard table"/>
          <p:cNvSpPr txBox="1"/>
          <p:nvPr/>
        </p:nvSpPr>
        <p:spPr>
          <a:xfrm>
            <a:off x="1546437" y="1281787"/>
            <a:ext cx="10626633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austic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envelope of a 1-parameter family of lines (‘light rays’).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t="32930" b="33890"/>
          <a:stretch/>
        </p:blipFill>
        <p:spPr>
          <a:xfrm>
            <a:off x="364645" y="3326296"/>
            <a:ext cx="12413486" cy="3089018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Cusps of caustics by reflection in a convex billiard table"/>
          <p:cNvSpPr txBox="1"/>
          <p:nvPr/>
        </p:nvSpPr>
        <p:spPr>
          <a:xfrm>
            <a:off x="2482610" y="6936205"/>
            <a:ext cx="2466762" cy="5471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reflection 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  <p:sp>
        <p:nvSpPr>
          <p:cNvPr id="5" name="Cusps of caustics by reflection in a convex billiard table"/>
          <p:cNvSpPr txBox="1"/>
          <p:nvPr/>
        </p:nvSpPr>
        <p:spPr>
          <a:xfrm>
            <a:off x="9282554" y="6946903"/>
            <a:ext cx="2466762" cy="5471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refraction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3022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236" y="-25485"/>
            <a:ext cx="12743215" cy="955741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8507" y="358245"/>
            <a:ext cx="13381921" cy="1003644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075" y="971020"/>
            <a:ext cx="10638650" cy="797898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049" y="571763"/>
            <a:ext cx="12331608" cy="924870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777" y="572655"/>
            <a:ext cx="11302096" cy="847657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777" y="762000"/>
            <a:ext cx="11302096" cy="8476572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983673" y="3657600"/>
            <a:ext cx="9712036" cy="1911927"/>
          </a:xfrm>
          <a:prstGeom prst="rect">
            <a:avLst/>
          </a:prstGeom>
          <a:solidFill>
            <a:srgbClr val="D5D5D5">
              <a:alpha val="45098"/>
            </a:srgb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57019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Jacobi’s “Last Geometric Statement” proved for…"/>
              <p:cNvSpPr txBox="1"/>
              <p:nvPr/>
            </p:nvSpPr>
            <p:spPr>
              <a:xfrm>
                <a:off x="675950" y="442037"/>
                <a:ext cx="11900363" cy="4010606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7093" tIns="27093" rIns="27093" bIns="27093" anchor="ctr">
                <a:spAutoFit/>
              </a:bodyPr>
              <a:lstStyle/>
              <a:p>
                <a:pPr algn="l" defTabSz="457200">
                  <a:spcBef>
                    <a:spcPts val="1200"/>
                  </a:spcBef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b="0" dirty="0" smtClean="0"/>
                  <a:t>Alternative:</a:t>
                </a:r>
              </a:p>
              <a:p>
                <a:pPr algn="l" defTabSz="457200">
                  <a:spcBef>
                    <a:spcPts val="1200"/>
                  </a:spcBef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b="0" dirty="0" smtClean="0"/>
                  <a:t>Use a </a:t>
                </a:r>
                <a:r>
                  <a:rPr lang="en-US" dirty="0" smtClean="0"/>
                  <a:t>curve shortening flow </a:t>
                </a:r>
                <a:r>
                  <a:rPr lang="en-US" b="0" dirty="0" smtClean="0"/>
                  <a:t>argument</a:t>
                </a:r>
              </a:p>
              <a:p>
                <a:pPr marL="457200" indent="-457200" algn="l" defTabSz="457200">
                  <a:spcBef>
                    <a:spcPts val="1200"/>
                  </a:spcBef>
                  <a:buFontTx/>
                  <a:buChar char="-"/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b="0" dirty="0" err="1" smtClean="0"/>
                  <a:t>Num</a:t>
                </a:r>
                <a:r>
                  <a:rPr lang="en-US" b="0" dirty="0" smtClean="0"/>
                  <a:t> of inflection pts </a:t>
                </a:r>
                <a:r>
                  <a:rPr lang="en-US" dirty="0" err="1" smtClean="0"/>
                  <a:t>descreases</a:t>
                </a:r>
                <a:endParaRPr lang="en-US" dirty="0" smtClean="0"/>
              </a:p>
              <a:p>
                <a:pPr marL="457200" indent="-457200" algn="l" defTabSz="457200">
                  <a:spcBef>
                    <a:spcPts val="1200"/>
                  </a:spcBef>
                  <a:buFontTx/>
                  <a:buChar char="-"/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b="0" dirty="0" smtClean="0"/>
                  <a:t>Curve flows into the </a:t>
                </a:r>
                <a:r>
                  <a:rPr lang="en-US" dirty="0" smtClean="0"/>
                  <a:t>equator</a:t>
                </a:r>
              </a:p>
              <a:p>
                <a:pPr marL="457200" indent="-457200" algn="l" defTabSz="457200">
                  <a:spcBef>
                    <a:spcPts val="1200"/>
                  </a:spcBef>
                  <a:buFontTx/>
                  <a:buChar char="-"/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b="0" dirty="0" smtClean="0"/>
                  <a:t>Near the equator the curve is a </a:t>
                </a:r>
                <a:r>
                  <a:rPr lang="en-US" dirty="0" smtClean="0"/>
                  <a:t>graph </a:t>
                </a:r>
                <a:r>
                  <a:rPr lang="en-US" b="0" dirty="0" smtClean="0"/>
                  <a:t>of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b="0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0" dirty="0" smtClean="0"/>
                  <a:t>  </a:t>
                </a:r>
                <a:endParaRPr lang="en-US" b="0" dirty="0"/>
              </a:p>
              <a:p>
                <a:pPr marL="457200" indent="-457200" algn="l" defTabSz="457200">
                  <a:spcBef>
                    <a:spcPts val="1200"/>
                  </a:spcBef>
                  <a:buFontTx/>
                  <a:buChar char="-"/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n-US" b="0" dirty="0" smtClean="0"/>
                  <a:t>Inflection pts are </a:t>
                </a:r>
                <a:r>
                  <a:rPr lang="en-US" dirty="0" smtClean="0"/>
                  <a:t>zeros</a:t>
                </a:r>
                <a:r>
                  <a:rPr lang="en-US" b="0" dirty="0" smtClean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b="0" i="1" dirty="0" smtClean="0"/>
              </a:p>
              <a:p>
                <a:pPr marL="457200" indent="-457200" algn="l" defTabSz="457200">
                  <a:spcBef>
                    <a:spcPts val="1200"/>
                  </a:spcBef>
                  <a:buFontTx/>
                  <a:buChar char="-"/>
                  <a:defRPr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b="0" dirty="0" smtClean="0"/>
                  <a:t> has vanishing 0</a:t>
                </a:r>
                <a:r>
                  <a:rPr lang="en-US" b="0" baseline="30000" dirty="0" smtClean="0"/>
                  <a:t>th</a:t>
                </a:r>
                <a:r>
                  <a:rPr lang="en-US" b="0" dirty="0" smtClean="0"/>
                  <a:t> and 1</a:t>
                </a:r>
                <a:r>
                  <a:rPr lang="en-US" b="0" baseline="30000" dirty="0" smtClean="0"/>
                  <a:t>st</a:t>
                </a:r>
                <a:r>
                  <a:rPr lang="en-US" b="0" dirty="0"/>
                  <a:t> </a:t>
                </a:r>
                <a:r>
                  <a:rPr lang="en-US" b="0" dirty="0" smtClean="0"/>
                  <a:t>harmonics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b="0" dirty="0" smtClean="0"/>
                  <a:t>  zeros (Sturm-Hurwitz </a:t>
                </a:r>
                <a:r>
                  <a:rPr lang="en-US" b="0" dirty="0" err="1" smtClean="0"/>
                  <a:t>thm</a:t>
                </a:r>
                <a:r>
                  <a:rPr lang="en-US" b="0" dirty="0" smtClean="0"/>
                  <a:t>)</a:t>
                </a:r>
              </a:p>
            </p:txBody>
          </p:sp>
        </mc:Choice>
        <mc:Fallback xmlns="">
          <p:sp>
            <p:nvSpPr>
              <p:cNvPr id="4" name="Jacobi’s “Last Geometric Statement” proved fo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50" y="442037"/>
                <a:ext cx="11900363" cy="4010606"/>
              </a:xfrm>
              <a:prstGeom prst="rect">
                <a:avLst/>
              </a:prstGeom>
              <a:blipFill>
                <a:blip r:embed="rId2"/>
                <a:stretch>
                  <a:fillRect l="-1588" t="-1674" b="-4414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748" y="5300870"/>
            <a:ext cx="4952193" cy="37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5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jecture: there are 4 cusps (exactly) iff the billard table is an ellipse"/>
          <p:cNvSpPr txBox="1"/>
          <p:nvPr/>
        </p:nvSpPr>
        <p:spPr>
          <a:xfrm>
            <a:off x="4417048" y="3536850"/>
            <a:ext cx="2792644" cy="1901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rtl="1"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6000" b="1" dirty="0" smtClean="0"/>
              <a:t>Thanks!</a:t>
            </a:r>
          </a:p>
          <a:p>
            <a:pPr rtl="1"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6000" dirty="0" smtClean="0"/>
              <a:t>Merci!!</a:t>
            </a:r>
            <a:endParaRPr lang="en-US" sz="6000" dirty="0"/>
          </a:p>
        </p:txBody>
      </p:sp>
      <p:pic>
        <p:nvPicPr>
          <p:cNvPr id="1026" name="Picture 2" descr="Tintin and his pencil // now i see why he never gets much writing done. Hergé, Tintin, Dessin animé, Tintin Cartoon HD phone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3124200"/>
            <a:ext cx="250825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16449" t="60075" r="57135" b="6544"/>
          <a:stretch/>
        </p:blipFill>
        <p:spPr>
          <a:xfrm>
            <a:off x="7379308" y="2923309"/>
            <a:ext cx="3773600" cy="3576586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28435" t="8332" r="44783" b="51941"/>
          <a:stretch/>
        </p:blipFill>
        <p:spPr>
          <a:xfrm>
            <a:off x="1196550" y="2390305"/>
            <a:ext cx="4151305" cy="4618520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98071" y="7176573"/>
            <a:ext cx="4059383" cy="36249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Nephroide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25645" t="22164" r="22001" b="34593"/>
          <a:stretch/>
        </p:blipFill>
        <p:spPr>
          <a:xfrm>
            <a:off x="2895945" y="1228057"/>
            <a:ext cx="7465336" cy="462463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Cusps of caustics by reflection in a convex billiard table"/>
          <p:cNvSpPr txBox="1"/>
          <p:nvPr/>
        </p:nvSpPr>
        <p:spPr>
          <a:xfrm>
            <a:off x="2613239" y="6317153"/>
            <a:ext cx="9535218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caustics by reflection in a convex table (cusps not shown)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austic1v2.gif" descr="caustic1v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7428" y="1191828"/>
            <a:ext cx="7369944" cy="73699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ps of caustics by reflection in a convex billiard table"/>
          <p:cNvSpPr txBox="1"/>
          <p:nvPr/>
        </p:nvSpPr>
        <p:spPr>
          <a:xfrm>
            <a:off x="2569696" y="7696010"/>
            <a:ext cx="9535218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caustic by reflection in an elliptical table</a:t>
            </a:r>
          </a:p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cusps)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austic1.gif" descr="caustic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1709" y="1656109"/>
            <a:ext cx="6441382" cy="64413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ps of caustics by reflection in a convex billiard table"/>
          <p:cNvSpPr txBox="1"/>
          <p:nvPr/>
        </p:nvSpPr>
        <p:spPr>
          <a:xfrm>
            <a:off x="2569696" y="7696010"/>
            <a:ext cx="9535218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caustic by reflection in an elliptical table</a:t>
            </a:r>
          </a:p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cusps)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caustic2.gif" descr="caustic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591" y="1522991"/>
            <a:ext cx="6707618" cy="67076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ps of caustics by reflection in a convex billiard table"/>
          <p:cNvSpPr txBox="1"/>
          <p:nvPr/>
        </p:nvSpPr>
        <p:spPr>
          <a:xfrm>
            <a:off x="2569696" y="7696010"/>
            <a:ext cx="9535218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lang="en-US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caustic by reflection in an elliptical table</a:t>
            </a:r>
          </a:p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cusps)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ustic3.gif" descr="caustic3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9491" y="1503891"/>
            <a:ext cx="6745818" cy="67458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ps of caustics by reflection in a convex billiard table"/>
          <p:cNvSpPr txBox="1"/>
          <p:nvPr/>
        </p:nvSpPr>
        <p:spPr>
          <a:xfrm>
            <a:off x="2569696" y="7696010"/>
            <a:ext cx="9535218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3rd caustic by reflection in an elliptical table</a:t>
            </a:r>
          </a:p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cusps)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4plus.pdf" descr="4plu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955" y="2642744"/>
            <a:ext cx="10344716" cy="3966124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Cusps of caustics by reflection in a convex billiard table"/>
          <p:cNvSpPr txBox="1"/>
          <p:nvPr/>
        </p:nvSpPr>
        <p:spPr>
          <a:xfrm>
            <a:off x="2569696" y="7696010"/>
            <a:ext cx="9535218" cy="103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caustic by reflection in a non-elliptical table</a:t>
            </a:r>
          </a:p>
          <a:p>
            <a:pPr algn="l"/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 4 cusps)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11794</TotalTime>
  <Words>406</Words>
  <Application>Microsoft Office PowerPoint</Application>
  <PresentationFormat>Custom</PresentationFormat>
  <Paragraphs>49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Cambria Math</vt:lpstr>
      <vt:lpstr>Helvetica</vt:lpstr>
      <vt:lpstr>Helvetica Neue</vt:lpstr>
      <vt:lpstr>Helvetica Neue Light</vt:lpstr>
      <vt:lpstr>Helvetica Neue Medium</vt:lpstr>
      <vt:lpstr>Times New Roman</vt:lpstr>
      <vt:lpstr>Times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I307</cp:lastModifiedBy>
  <cp:revision>42</cp:revision>
  <dcterms:modified xsi:type="dcterms:W3CDTF">2023-09-06T12:11:31Z</dcterms:modified>
</cp:coreProperties>
</file>